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4"/>
  </p:notesMasterIdLst>
  <p:handoutMasterIdLst>
    <p:handoutMasterId r:id="rId35"/>
  </p:handoutMasterIdLst>
  <p:sldIdLst>
    <p:sldId id="278" r:id="rId3"/>
    <p:sldId id="294" r:id="rId4"/>
    <p:sldId id="293" r:id="rId5"/>
    <p:sldId id="259" r:id="rId6"/>
    <p:sldId id="273" r:id="rId7"/>
    <p:sldId id="272" r:id="rId8"/>
    <p:sldId id="262" r:id="rId9"/>
    <p:sldId id="303" r:id="rId10"/>
    <p:sldId id="263" r:id="rId11"/>
    <p:sldId id="279" r:id="rId12"/>
    <p:sldId id="280" r:id="rId13"/>
    <p:sldId id="297" r:id="rId14"/>
    <p:sldId id="298" r:id="rId15"/>
    <p:sldId id="299" r:id="rId16"/>
    <p:sldId id="304" r:id="rId17"/>
    <p:sldId id="282" r:id="rId18"/>
    <p:sldId id="283" r:id="rId19"/>
    <p:sldId id="310" r:id="rId20"/>
    <p:sldId id="314" r:id="rId21"/>
    <p:sldId id="317" r:id="rId22"/>
    <p:sldId id="284" r:id="rId23"/>
    <p:sldId id="305" r:id="rId24"/>
    <p:sldId id="306" r:id="rId25"/>
    <p:sldId id="307" r:id="rId26"/>
    <p:sldId id="308" r:id="rId27"/>
    <p:sldId id="287" r:id="rId28"/>
    <p:sldId id="288" r:id="rId29"/>
    <p:sldId id="292" r:id="rId30"/>
    <p:sldId id="315" r:id="rId31"/>
    <p:sldId id="264" r:id="rId32"/>
    <p:sldId id="289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40" autoAdjust="0"/>
  </p:normalViewPr>
  <p:slideViewPr>
    <p:cSldViewPr>
      <p:cViewPr>
        <p:scale>
          <a:sx n="77" d="100"/>
          <a:sy n="77" d="100"/>
        </p:scale>
        <p:origin x="-72" y="31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60"/>
        <p:guide pos="7006"/>
        <p:guide pos="6718"/>
        <p:guide pos="6142"/>
        <p:guide pos="3983"/>
        <p:guide pos="528"/>
        <p:guide pos="7150"/>
      </p:guideLst>
    </p:cSldViewPr>
  </p:slideViewPr>
  <p:outlineViewPr>
    <p:cViewPr>
      <p:scale>
        <a:sx n="33" d="100"/>
        <a:sy n="33" d="100"/>
      </p:scale>
      <p:origin x="0" y="691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sz="4800" dirty="0"/>
              <a:t>Active Learning </a:t>
            </a:r>
            <a:r>
              <a:rPr lang="en-GB" sz="4800" dirty="0" smtClean="0"/>
              <a:t>In the Classroom</a:t>
            </a:r>
            <a:endParaRPr lang="en-GB" sz="4800" dirty="0"/>
          </a:p>
        </c:rich>
      </c:tx>
      <c:layout>
        <c:manualLayout>
          <c:xMode val="edge"/>
          <c:yMode val="edge"/>
          <c:x val="9.6926269863103598E-2"/>
          <c:y val="1.189006464949592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6.0317346287449523E-2"/>
          <c:y val="0.16844258253452576"/>
          <c:w val="0.71577794910588621"/>
          <c:h val="0.737473926118073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Amount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Helped to review</c:v>
                </c:pt>
                <c:pt idx="1">
                  <c:v>Helped for exams</c:v>
                </c:pt>
                <c:pt idx="2">
                  <c:v>Learnt from classmates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44</c:v>
                </c:pt>
                <c:pt idx="2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Moderate Amount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Helped to review</c:v>
                </c:pt>
                <c:pt idx="1">
                  <c:v>Helped for exams</c:v>
                </c:pt>
                <c:pt idx="2">
                  <c:v>Learnt from classmates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61</c:v>
                </c:pt>
                <c:pt idx="1">
                  <c:v>48</c:v>
                </c:pt>
                <c:pt idx="2">
                  <c:v>44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Helped to review</c:v>
                </c:pt>
                <c:pt idx="1">
                  <c:v>Helped for exams</c:v>
                </c:pt>
                <c:pt idx="2">
                  <c:v>Learnt from classmates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 Little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Helped to review</c:v>
                </c:pt>
                <c:pt idx="1">
                  <c:v>Helped for exams</c:v>
                </c:pt>
                <c:pt idx="2">
                  <c:v>Learnt from classmates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Not At All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Helped to review</c:v>
                </c:pt>
                <c:pt idx="1">
                  <c:v>Helped for exams</c:v>
                </c:pt>
                <c:pt idx="2">
                  <c:v>Learnt from classmates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0581760"/>
        <c:axId val="100583296"/>
      </c:barChart>
      <c:catAx>
        <c:axId val="10058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00583296"/>
        <c:crosses val="autoZero"/>
        <c:auto val="1"/>
        <c:lblAlgn val="ctr"/>
        <c:lblOffset val="100"/>
        <c:noMultiLvlLbl val="0"/>
      </c:catAx>
      <c:valAx>
        <c:axId val="10058329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00581760"/>
        <c:crosses val="autoZero"/>
        <c:crossBetween val="between"/>
        <c:majorUnit val="10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4C41F-BCD1-44CA-A99C-F3F511E5E812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BAC50E73-107E-4CCB-9114-B248F80B7F54}">
      <dgm:prSet phldrT="[Text]"/>
      <dgm:spPr/>
      <dgm:t>
        <a:bodyPr/>
        <a:lstStyle/>
        <a:p>
          <a:r>
            <a:rPr lang="en-IE" dirty="0" smtClean="0"/>
            <a:t>Memory</a:t>
          </a:r>
          <a:endParaRPr lang="en-IE" dirty="0"/>
        </a:p>
      </dgm:t>
    </dgm:pt>
    <dgm:pt modelId="{931C2ED3-3DE2-42CB-AF8B-1EE81DF2DA53}" type="parTrans" cxnId="{3AD1768D-E56D-449C-9B6C-0E297AE1F35E}">
      <dgm:prSet/>
      <dgm:spPr/>
      <dgm:t>
        <a:bodyPr/>
        <a:lstStyle/>
        <a:p>
          <a:endParaRPr lang="en-IE"/>
        </a:p>
      </dgm:t>
    </dgm:pt>
    <dgm:pt modelId="{A7F3AD17-91A6-464A-A785-58C60E378FDC}" type="sibTrans" cxnId="{3AD1768D-E56D-449C-9B6C-0E297AE1F35E}">
      <dgm:prSet/>
      <dgm:spPr>
        <a:solidFill>
          <a:schemeClr val="tx1"/>
        </a:solidFill>
      </dgm:spPr>
      <dgm:t>
        <a:bodyPr/>
        <a:lstStyle/>
        <a:p>
          <a:endParaRPr lang="en-IE"/>
        </a:p>
      </dgm:t>
    </dgm:pt>
    <dgm:pt modelId="{643055ED-C36C-4350-9C9B-4496B63EAF55}">
      <dgm:prSet phldrT="[Text]"/>
      <dgm:spPr/>
      <dgm:t>
        <a:bodyPr/>
        <a:lstStyle/>
        <a:p>
          <a:endParaRPr lang="en-IE" dirty="0"/>
        </a:p>
      </dgm:t>
    </dgm:pt>
    <dgm:pt modelId="{66289BE0-221C-4AA9-8AB5-97374BA23BF3}" type="parTrans" cxnId="{62143266-3083-4161-AD28-446B67DC1FF7}">
      <dgm:prSet/>
      <dgm:spPr/>
      <dgm:t>
        <a:bodyPr/>
        <a:lstStyle/>
        <a:p>
          <a:endParaRPr lang="en-IE"/>
        </a:p>
      </dgm:t>
    </dgm:pt>
    <dgm:pt modelId="{3F225F26-5E7D-47B2-BA8E-370299DB4A75}" type="sibTrans" cxnId="{62143266-3083-4161-AD28-446B67DC1FF7}">
      <dgm:prSet/>
      <dgm:spPr>
        <a:solidFill>
          <a:schemeClr val="tx1"/>
        </a:solidFill>
      </dgm:spPr>
      <dgm:t>
        <a:bodyPr/>
        <a:lstStyle/>
        <a:p>
          <a:endParaRPr lang="en-IE"/>
        </a:p>
      </dgm:t>
    </dgm:pt>
    <dgm:pt modelId="{B847F38C-8FF9-4E8E-8337-B3043F0F763F}">
      <dgm:prSet phldrT="[Text]"/>
      <dgm:spPr/>
      <dgm:t>
        <a:bodyPr/>
        <a:lstStyle/>
        <a:p>
          <a:r>
            <a:rPr lang="en-IE" dirty="0" smtClean="0"/>
            <a:t>Profit</a:t>
          </a:r>
          <a:endParaRPr lang="en-IE" dirty="0"/>
        </a:p>
      </dgm:t>
    </dgm:pt>
    <dgm:pt modelId="{791A81E3-B790-489E-BFC0-EAD685A377D7}" type="parTrans" cxnId="{945E8734-0713-4313-B5EC-BE037544F771}">
      <dgm:prSet/>
      <dgm:spPr/>
      <dgm:t>
        <a:bodyPr/>
        <a:lstStyle/>
        <a:p>
          <a:endParaRPr lang="en-IE"/>
        </a:p>
      </dgm:t>
    </dgm:pt>
    <dgm:pt modelId="{D2B8EEA6-C239-441F-AC50-4A683D12581E}" type="sibTrans" cxnId="{945E8734-0713-4313-B5EC-BE037544F771}">
      <dgm:prSet/>
      <dgm:spPr/>
      <dgm:t>
        <a:bodyPr/>
        <a:lstStyle/>
        <a:p>
          <a:endParaRPr lang="en-IE"/>
        </a:p>
      </dgm:t>
    </dgm:pt>
    <dgm:pt modelId="{E412CEE0-6C73-445A-B6D8-244BD9867636}" type="pres">
      <dgm:prSet presAssocID="{6674C41F-BCD1-44CA-A99C-F3F511E5E812}" presName="linearFlow" presStyleCnt="0">
        <dgm:presLayoutVars>
          <dgm:dir/>
          <dgm:resizeHandles val="exact"/>
        </dgm:presLayoutVars>
      </dgm:prSet>
      <dgm:spPr/>
    </dgm:pt>
    <dgm:pt modelId="{579E4297-E0F5-4AFE-A4FF-767F1233A2A7}" type="pres">
      <dgm:prSet presAssocID="{BAC50E73-107E-4CCB-9114-B248F80B7F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01109BA2-8AA9-4080-B5E1-0B92BB133BC3}" type="pres">
      <dgm:prSet presAssocID="{A7F3AD17-91A6-464A-A785-58C60E378FDC}" presName="spacerL" presStyleCnt="0"/>
      <dgm:spPr/>
    </dgm:pt>
    <dgm:pt modelId="{7670DA0D-A4D2-4F4F-8534-B871077A3A14}" type="pres">
      <dgm:prSet presAssocID="{A7F3AD17-91A6-464A-A785-58C60E378FDC}" presName="sibTrans" presStyleLbl="sibTrans2D1" presStyleIdx="0" presStyleCnt="2"/>
      <dgm:spPr/>
      <dgm:t>
        <a:bodyPr/>
        <a:lstStyle/>
        <a:p>
          <a:endParaRPr lang="en-IE"/>
        </a:p>
      </dgm:t>
    </dgm:pt>
    <dgm:pt modelId="{9BF7D647-6F33-4863-8FC6-9F6F4A7C8069}" type="pres">
      <dgm:prSet presAssocID="{A7F3AD17-91A6-464A-A785-58C60E378FDC}" presName="spacerR" presStyleCnt="0"/>
      <dgm:spPr/>
    </dgm:pt>
    <dgm:pt modelId="{097845BC-7EA3-4A3E-9588-6A85EC9FD01A}" type="pres">
      <dgm:prSet presAssocID="{643055ED-C36C-4350-9C9B-4496B63EAF5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9BF8E3CF-A5CA-44C0-82F4-E3E83D780976}" type="pres">
      <dgm:prSet presAssocID="{3F225F26-5E7D-47B2-BA8E-370299DB4A75}" presName="spacerL" presStyleCnt="0"/>
      <dgm:spPr/>
    </dgm:pt>
    <dgm:pt modelId="{B60A6949-4A18-4580-96A8-61B178D1490E}" type="pres">
      <dgm:prSet presAssocID="{3F225F26-5E7D-47B2-BA8E-370299DB4A75}" presName="sibTrans" presStyleLbl="sibTrans2D1" presStyleIdx="1" presStyleCnt="2"/>
      <dgm:spPr/>
      <dgm:t>
        <a:bodyPr/>
        <a:lstStyle/>
        <a:p>
          <a:endParaRPr lang="en-IE"/>
        </a:p>
      </dgm:t>
    </dgm:pt>
    <dgm:pt modelId="{E625D880-69B7-42F0-B516-9CD343B981F3}" type="pres">
      <dgm:prSet presAssocID="{3F225F26-5E7D-47B2-BA8E-370299DB4A75}" presName="spacerR" presStyleCnt="0"/>
      <dgm:spPr/>
    </dgm:pt>
    <dgm:pt modelId="{AA71DDD0-A4C9-4FF2-91C7-5B2C0004DDFE}" type="pres">
      <dgm:prSet presAssocID="{B847F38C-8FF9-4E8E-8337-B3043F0F763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820D33E9-0EDB-4593-A0E3-2591EC9D58EE}" type="presOf" srcId="{6674C41F-BCD1-44CA-A99C-F3F511E5E812}" destId="{E412CEE0-6C73-445A-B6D8-244BD9867636}" srcOrd="0" destOrd="0" presId="urn:microsoft.com/office/officeart/2005/8/layout/equation1"/>
    <dgm:cxn modelId="{945E8734-0713-4313-B5EC-BE037544F771}" srcId="{6674C41F-BCD1-44CA-A99C-F3F511E5E812}" destId="{B847F38C-8FF9-4E8E-8337-B3043F0F763F}" srcOrd="2" destOrd="0" parTransId="{791A81E3-B790-489E-BFC0-EAD685A377D7}" sibTransId="{D2B8EEA6-C239-441F-AC50-4A683D12581E}"/>
    <dgm:cxn modelId="{F5440FB5-7E4B-4270-8AEB-BCED23BF9F60}" type="presOf" srcId="{BAC50E73-107E-4CCB-9114-B248F80B7F54}" destId="{579E4297-E0F5-4AFE-A4FF-767F1233A2A7}" srcOrd="0" destOrd="0" presId="urn:microsoft.com/office/officeart/2005/8/layout/equation1"/>
    <dgm:cxn modelId="{25C8FFEB-084B-4212-848A-44F447A57B2D}" type="presOf" srcId="{B847F38C-8FF9-4E8E-8337-B3043F0F763F}" destId="{AA71DDD0-A4C9-4FF2-91C7-5B2C0004DDFE}" srcOrd="0" destOrd="0" presId="urn:microsoft.com/office/officeart/2005/8/layout/equation1"/>
    <dgm:cxn modelId="{73DD3E03-B82A-4362-AC10-4E152453BCFD}" type="presOf" srcId="{3F225F26-5E7D-47B2-BA8E-370299DB4A75}" destId="{B60A6949-4A18-4580-96A8-61B178D1490E}" srcOrd="0" destOrd="0" presId="urn:microsoft.com/office/officeart/2005/8/layout/equation1"/>
    <dgm:cxn modelId="{3AD1768D-E56D-449C-9B6C-0E297AE1F35E}" srcId="{6674C41F-BCD1-44CA-A99C-F3F511E5E812}" destId="{BAC50E73-107E-4CCB-9114-B248F80B7F54}" srcOrd="0" destOrd="0" parTransId="{931C2ED3-3DE2-42CB-AF8B-1EE81DF2DA53}" sibTransId="{A7F3AD17-91A6-464A-A785-58C60E378FDC}"/>
    <dgm:cxn modelId="{6A8D122A-83F5-47E4-A340-03610A55DDC3}" type="presOf" srcId="{643055ED-C36C-4350-9C9B-4496B63EAF55}" destId="{097845BC-7EA3-4A3E-9588-6A85EC9FD01A}" srcOrd="0" destOrd="0" presId="urn:microsoft.com/office/officeart/2005/8/layout/equation1"/>
    <dgm:cxn modelId="{A0F35EDD-FF47-4B5B-BF6E-A040C268D7BB}" type="presOf" srcId="{A7F3AD17-91A6-464A-A785-58C60E378FDC}" destId="{7670DA0D-A4D2-4F4F-8534-B871077A3A14}" srcOrd="0" destOrd="0" presId="urn:microsoft.com/office/officeart/2005/8/layout/equation1"/>
    <dgm:cxn modelId="{62143266-3083-4161-AD28-446B67DC1FF7}" srcId="{6674C41F-BCD1-44CA-A99C-F3F511E5E812}" destId="{643055ED-C36C-4350-9C9B-4496B63EAF55}" srcOrd="1" destOrd="0" parTransId="{66289BE0-221C-4AA9-8AB5-97374BA23BF3}" sibTransId="{3F225F26-5E7D-47B2-BA8E-370299DB4A75}"/>
    <dgm:cxn modelId="{9B8EC9A7-D506-449D-85B4-16284847E2AD}" type="presParOf" srcId="{E412CEE0-6C73-445A-B6D8-244BD9867636}" destId="{579E4297-E0F5-4AFE-A4FF-767F1233A2A7}" srcOrd="0" destOrd="0" presId="urn:microsoft.com/office/officeart/2005/8/layout/equation1"/>
    <dgm:cxn modelId="{23C7D54B-3A4C-4235-8696-AA0CC97FD654}" type="presParOf" srcId="{E412CEE0-6C73-445A-B6D8-244BD9867636}" destId="{01109BA2-8AA9-4080-B5E1-0B92BB133BC3}" srcOrd="1" destOrd="0" presId="urn:microsoft.com/office/officeart/2005/8/layout/equation1"/>
    <dgm:cxn modelId="{1E89C94E-631D-47F5-9B11-1AA7A29F75F8}" type="presParOf" srcId="{E412CEE0-6C73-445A-B6D8-244BD9867636}" destId="{7670DA0D-A4D2-4F4F-8534-B871077A3A14}" srcOrd="2" destOrd="0" presId="urn:microsoft.com/office/officeart/2005/8/layout/equation1"/>
    <dgm:cxn modelId="{5EBD1A22-2F20-4728-BCC4-28C332E83495}" type="presParOf" srcId="{E412CEE0-6C73-445A-B6D8-244BD9867636}" destId="{9BF7D647-6F33-4863-8FC6-9F6F4A7C8069}" srcOrd="3" destOrd="0" presId="urn:microsoft.com/office/officeart/2005/8/layout/equation1"/>
    <dgm:cxn modelId="{784ED80D-3B21-4BF8-AD90-C029A90182D3}" type="presParOf" srcId="{E412CEE0-6C73-445A-B6D8-244BD9867636}" destId="{097845BC-7EA3-4A3E-9588-6A85EC9FD01A}" srcOrd="4" destOrd="0" presId="urn:microsoft.com/office/officeart/2005/8/layout/equation1"/>
    <dgm:cxn modelId="{6B8BC9DC-0EBC-46F6-96A9-A87FF403A5E0}" type="presParOf" srcId="{E412CEE0-6C73-445A-B6D8-244BD9867636}" destId="{9BF8E3CF-A5CA-44C0-82F4-E3E83D780976}" srcOrd="5" destOrd="0" presId="urn:microsoft.com/office/officeart/2005/8/layout/equation1"/>
    <dgm:cxn modelId="{5A9A24A0-4C57-456F-AC2C-B9E22C2D0E89}" type="presParOf" srcId="{E412CEE0-6C73-445A-B6D8-244BD9867636}" destId="{B60A6949-4A18-4580-96A8-61B178D1490E}" srcOrd="6" destOrd="0" presId="urn:microsoft.com/office/officeart/2005/8/layout/equation1"/>
    <dgm:cxn modelId="{DCF3F8EB-88D1-4BDF-897E-B8DD2C5FEB95}" type="presParOf" srcId="{E412CEE0-6C73-445A-B6D8-244BD9867636}" destId="{E625D880-69B7-42F0-B516-9CD343B981F3}" srcOrd="7" destOrd="0" presId="urn:microsoft.com/office/officeart/2005/8/layout/equation1"/>
    <dgm:cxn modelId="{1CF9110C-EDEC-4858-BE69-BF40F5B217DD}" type="presParOf" srcId="{E412CEE0-6C73-445A-B6D8-244BD9867636}" destId="{AA71DDD0-A4C9-4FF2-91C7-5B2C0004DDFE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4297-E0F5-4AFE-A4FF-767F1233A2A7}">
      <dsp:nvSpPr>
        <dsp:cNvPr id="0" name=""/>
        <dsp:cNvSpPr/>
      </dsp:nvSpPr>
      <dsp:spPr>
        <a:xfrm>
          <a:off x="1767" y="1059809"/>
          <a:ext cx="2343389" cy="2343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3200" kern="1200" dirty="0" smtClean="0"/>
            <a:t>Memory</a:t>
          </a:r>
          <a:endParaRPr lang="en-IE" sz="3200" kern="1200" dirty="0"/>
        </a:p>
      </dsp:txBody>
      <dsp:txXfrm>
        <a:off x="344948" y="1402990"/>
        <a:ext cx="1657027" cy="1657027"/>
      </dsp:txXfrm>
    </dsp:sp>
    <dsp:sp modelId="{7670DA0D-A4D2-4F4F-8534-B871077A3A14}">
      <dsp:nvSpPr>
        <dsp:cNvPr id="0" name=""/>
        <dsp:cNvSpPr/>
      </dsp:nvSpPr>
      <dsp:spPr>
        <a:xfrm>
          <a:off x="2535440" y="1551921"/>
          <a:ext cx="1359165" cy="1359165"/>
        </a:xfrm>
        <a:prstGeom prst="mathPlus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2000" kern="1200"/>
        </a:p>
      </dsp:txBody>
      <dsp:txXfrm>
        <a:off x="2715597" y="2071666"/>
        <a:ext cx="998851" cy="319675"/>
      </dsp:txXfrm>
    </dsp:sp>
    <dsp:sp modelId="{097845BC-7EA3-4A3E-9588-6A85EC9FD01A}">
      <dsp:nvSpPr>
        <dsp:cNvPr id="0" name=""/>
        <dsp:cNvSpPr/>
      </dsp:nvSpPr>
      <dsp:spPr>
        <a:xfrm>
          <a:off x="4084889" y="1059809"/>
          <a:ext cx="2343389" cy="2343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3200" kern="1200" dirty="0"/>
        </a:p>
      </dsp:txBody>
      <dsp:txXfrm>
        <a:off x="4428070" y="1402990"/>
        <a:ext cx="1657027" cy="1657027"/>
      </dsp:txXfrm>
    </dsp:sp>
    <dsp:sp modelId="{B60A6949-4A18-4580-96A8-61B178D1490E}">
      <dsp:nvSpPr>
        <dsp:cNvPr id="0" name=""/>
        <dsp:cNvSpPr/>
      </dsp:nvSpPr>
      <dsp:spPr>
        <a:xfrm>
          <a:off x="6618561" y="1551921"/>
          <a:ext cx="1359165" cy="1359165"/>
        </a:xfrm>
        <a:prstGeom prst="mathEqual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2600" kern="1200"/>
        </a:p>
      </dsp:txBody>
      <dsp:txXfrm>
        <a:off x="6798718" y="1831909"/>
        <a:ext cx="998851" cy="799189"/>
      </dsp:txXfrm>
    </dsp:sp>
    <dsp:sp modelId="{AA71DDD0-A4C9-4FF2-91C7-5B2C0004DDFE}">
      <dsp:nvSpPr>
        <dsp:cNvPr id="0" name=""/>
        <dsp:cNvSpPr/>
      </dsp:nvSpPr>
      <dsp:spPr>
        <a:xfrm>
          <a:off x="8168010" y="1059809"/>
          <a:ext cx="2343389" cy="2343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3200" kern="1200" dirty="0" smtClean="0"/>
            <a:t>Profit</a:t>
          </a:r>
          <a:endParaRPr lang="en-IE" sz="3200" kern="1200" dirty="0"/>
        </a:p>
      </dsp:txBody>
      <dsp:txXfrm>
        <a:off x="8511191" y="1402990"/>
        <a:ext cx="1657027" cy="1657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/>
              <a:pPr/>
              <a:t>3/20/2012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/>
              <a:pPr/>
              <a:t>3/20/2012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IE" smtClean="0"/>
              <a:pPr/>
              <a:t>5</a:t>
            </a:fld>
            <a:endParaRPr lang="en-I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IE" smtClean="0"/>
              <a:pPr/>
              <a:t>7</a:t>
            </a:fld>
            <a:endParaRPr lang="en-I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IE" smtClean="0"/>
              <a:pPr/>
              <a:t>14</a:t>
            </a:fld>
            <a:endParaRPr lang="en-I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IE" smtClean="0"/>
              <a:pPr/>
              <a:t>17</a:t>
            </a:fld>
            <a:endParaRPr lang="en-I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IE" smtClean="0"/>
              <a:pPr/>
              <a:t>27</a:t>
            </a:fld>
            <a:endParaRPr lang="en-I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1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3" y="533400"/>
            <a:ext cx="1371600" cy="5592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5" y="1828800"/>
            <a:ext cx="4645153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5" y="1828800"/>
            <a:ext cx="46451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5" y="2667000"/>
            <a:ext cx="4645153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3" y="1828800"/>
            <a:ext cx="46451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3" y="2667000"/>
            <a:ext cx="4645153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5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3" y="838200"/>
            <a:ext cx="6172200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5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4" y="458788"/>
            <a:ext cx="6626224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5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4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5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3" y="6172200"/>
            <a:ext cx="132006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/>
              <a:pPr/>
              <a:t>1/30/2012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gif"/><Relationship Id="rId4" Type="http://schemas.openxmlformats.org/officeDocument/2006/relationships/image" Target="../media/image60.jpeg"/><Relationship Id="rId9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6.jpeg"/><Relationship Id="rId18" Type="http://schemas.openxmlformats.org/officeDocument/2006/relationships/image" Target="../media/image81.jpeg"/><Relationship Id="rId3" Type="http://schemas.openxmlformats.org/officeDocument/2006/relationships/image" Target="../media/image70.jpeg"/><Relationship Id="rId21" Type="http://schemas.openxmlformats.org/officeDocument/2006/relationships/image" Target="../media/image84.jpeg"/><Relationship Id="rId7" Type="http://schemas.openxmlformats.org/officeDocument/2006/relationships/image" Target="../media/image72.jpeg"/><Relationship Id="rId12" Type="http://schemas.microsoft.com/office/2007/relationships/hdphoto" Target="../media/hdphoto5.wdp"/><Relationship Id="rId17" Type="http://schemas.openxmlformats.org/officeDocument/2006/relationships/image" Target="../media/image80.jpeg"/><Relationship Id="rId25" Type="http://schemas.openxmlformats.org/officeDocument/2006/relationships/image" Target="../media/image88.jpeg"/><Relationship Id="rId2" Type="http://schemas.openxmlformats.org/officeDocument/2006/relationships/image" Target="../media/image69.jpeg"/><Relationship Id="rId16" Type="http://schemas.openxmlformats.org/officeDocument/2006/relationships/image" Target="../media/image79.jpeg"/><Relationship Id="rId20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75.jpeg"/><Relationship Id="rId24" Type="http://schemas.openxmlformats.org/officeDocument/2006/relationships/image" Target="../media/image87.jpeg"/><Relationship Id="rId5" Type="http://schemas.openxmlformats.org/officeDocument/2006/relationships/image" Target="../media/image71.jpeg"/><Relationship Id="rId15" Type="http://schemas.openxmlformats.org/officeDocument/2006/relationships/image" Target="../media/image78.jpeg"/><Relationship Id="rId23" Type="http://schemas.openxmlformats.org/officeDocument/2006/relationships/image" Target="../media/image86.jpeg"/><Relationship Id="rId10" Type="http://schemas.openxmlformats.org/officeDocument/2006/relationships/image" Target="../media/image74.png"/><Relationship Id="rId19" Type="http://schemas.openxmlformats.org/officeDocument/2006/relationships/image" Target="../media/image82.jpe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77.jpeg"/><Relationship Id="rId22" Type="http://schemas.openxmlformats.org/officeDocument/2006/relationships/image" Target="../media/image8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mart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763" y="332657"/>
            <a:ext cx="3214093" cy="28761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414429">
            <a:off x="524607" y="1205000"/>
            <a:ext cx="2812483" cy="1192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345380">
            <a:off x="1063501" y="3071161"/>
            <a:ext cx="302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Presents</a:t>
            </a:r>
            <a:endParaRPr lang="en-IE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4222204" y="1844824"/>
            <a:ext cx="77505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000" dirty="0" smtClean="0">
                <a:latin typeface="Narkisim" pitchFamily="34" charset="-79"/>
                <a:cs typeface="Narkisim" pitchFamily="34" charset="-79"/>
              </a:rPr>
              <a:t>Active Learning</a:t>
            </a:r>
            <a:endParaRPr lang="en-IE" sz="11000" dirty="0"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548680"/>
            <a:ext cx="5328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Common Effective Strategies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4" name="Picture 3" descr="port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412" y="188640"/>
            <a:ext cx="5781675" cy="600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-314300" y="2672239"/>
            <a:ext cx="57606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GB" sz="2400" dirty="0" smtClean="0"/>
              <a:t> Individual Activities</a:t>
            </a:r>
          </a:p>
          <a:p>
            <a:pPr lvl="2"/>
            <a:endParaRPr lang="en-GB" sz="2400" dirty="0" smtClean="0"/>
          </a:p>
          <a:p>
            <a:pPr lvl="2">
              <a:buFont typeface="Arial" pitchFamily="34" charset="0"/>
              <a:buChar char="•"/>
            </a:pPr>
            <a:r>
              <a:rPr lang="en-GB" sz="2400" dirty="0" smtClean="0"/>
              <a:t> Paired Activities</a:t>
            </a:r>
          </a:p>
          <a:p>
            <a:pPr lvl="2">
              <a:buFont typeface="Arial" pitchFamily="34" charset="0"/>
              <a:buChar char="•"/>
            </a:pPr>
            <a:endParaRPr lang="en-GB" sz="2400" dirty="0" smtClean="0"/>
          </a:p>
          <a:p>
            <a:pPr lvl="2">
              <a:buFont typeface="Arial" pitchFamily="34" charset="0"/>
              <a:buChar char="•"/>
            </a:pPr>
            <a:r>
              <a:rPr lang="en-GB" sz="2400" dirty="0" smtClean="0"/>
              <a:t> Questions &amp; Answers</a:t>
            </a:r>
          </a:p>
          <a:p>
            <a:pPr lvl="2">
              <a:buFont typeface="Arial" pitchFamily="34" charset="0"/>
              <a:buChar char="•"/>
            </a:pPr>
            <a:endParaRPr lang="en-GB" sz="2400" dirty="0" smtClean="0"/>
          </a:p>
          <a:p>
            <a:pPr lvl="2">
              <a:buFont typeface="Arial" pitchFamily="34" charset="0"/>
              <a:buChar char="•"/>
            </a:pPr>
            <a:r>
              <a:rPr lang="en-GB" sz="2400" dirty="0" smtClean="0"/>
              <a:t> Cooperative Learning Exercises</a:t>
            </a:r>
          </a:p>
          <a:p>
            <a:pPr>
              <a:buFont typeface="Arial" pitchFamily="34" charset="0"/>
              <a:buChar char="•"/>
            </a:pP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lass-raising-han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1412776"/>
            <a:ext cx="7644384" cy="509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892" y="18864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Individual Activities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8" name="Content Placeholder 7" descr="MinuteClockBlack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89756" y="1628800"/>
            <a:ext cx="864096" cy="864096"/>
          </a:xfrm>
        </p:spPr>
      </p:pic>
      <p:pic>
        <p:nvPicPr>
          <p:cNvPr id="17" name="Picture 16" descr="MinuteClockBl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4012" y="1916832"/>
            <a:ext cx="2857500" cy="2857500"/>
          </a:xfrm>
          <a:prstGeom prst="rect">
            <a:avLst/>
          </a:prstGeom>
        </p:spPr>
      </p:pic>
      <p:sp>
        <p:nvSpPr>
          <p:cNvPr id="20" name="Cloud Callout 19"/>
          <p:cNvSpPr/>
          <p:nvPr/>
        </p:nvSpPr>
        <p:spPr>
          <a:xfrm>
            <a:off x="5662364" y="1772816"/>
            <a:ext cx="2664296" cy="165618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Cloud Callout 20"/>
          <p:cNvSpPr/>
          <p:nvPr/>
        </p:nvSpPr>
        <p:spPr>
          <a:xfrm>
            <a:off x="3070076" y="1916832"/>
            <a:ext cx="2376264" cy="172819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Cloud Callout 21"/>
          <p:cNvSpPr/>
          <p:nvPr/>
        </p:nvSpPr>
        <p:spPr>
          <a:xfrm>
            <a:off x="621804" y="2420888"/>
            <a:ext cx="2232248" cy="1440160"/>
          </a:xfrm>
          <a:prstGeom prst="cloudCallout">
            <a:avLst>
              <a:gd name="adj1" fmla="val -25113"/>
              <a:gd name="adj2" fmla="val 691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/>
          <p:cNvSpPr txBox="1"/>
          <p:nvPr/>
        </p:nvSpPr>
        <p:spPr>
          <a:xfrm>
            <a:off x="1125860" y="270892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I learnt that...</a:t>
            </a:r>
            <a:endParaRPr lang="en-IE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502124" y="2348880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I wonder about...</a:t>
            </a:r>
            <a:endParaRPr lang="en-IE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878388" y="2204864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I was surprised that...</a:t>
            </a:r>
            <a:endParaRPr lang="en-IE" sz="240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336907" y="2564904"/>
            <a:ext cx="3851918" cy="2952328"/>
          </a:xfrm>
        </p:spPr>
        <p:txBody>
          <a:bodyPr>
            <a:normAutofit/>
          </a:bodyPr>
          <a:lstStyle/>
          <a:p>
            <a:pPr marL="457200" indent="-457200"/>
            <a:r>
              <a:rPr lang="en-IE" sz="2400" dirty="0" smtClean="0"/>
              <a:t>the “One Minute Paper”</a:t>
            </a:r>
          </a:p>
          <a:p>
            <a:pPr marL="457200" indent="-457200">
              <a:buNone/>
            </a:pPr>
            <a:endParaRPr lang="en-IE" sz="2400" dirty="0" smtClean="0"/>
          </a:p>
          <a:p>
            <a:pPr marL="457200" indent="-457200"/>
            <a:r>
              <a:rPr lang="en-IE" sz="2400" dirty="0" smtClean="0"/>
              <a:t>response to a demonstration</a:t>
            </a:r>
            <a:endParaRPr lang="en-IE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 animBg="1"/>
      <p:bldP spid="22" grpId="0" animBg="1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8864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Paired Activities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4" name="Content Placeholder 3" descr="groupwor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3772" y="1700808"/>
            <a:ext cx="6149245" cy="415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02524" y="2636912"/>
            <a:ext cx="508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 smtClean="0"/>
          </a:p>
          <a:p>
            <a:endParaRPr lang="en-IE" dirty="0"/>
          </a:p>
        </p:txBody>
      </p:sp>
      <p:pic>
        <p:nvPicPr>
          <p:cNvPr id="7" name="Picture 6" descr="tick-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876" y="2564904"/>
            <a:ext cx="1080120" cy="1060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tick-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8308" y="2492896"/>
            <a:ext cx="1336701" cy="1312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ick-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5980" y="2636912"/>
            <a:ext cx="992300" cy="974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tick-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2124" y="1772816"/>
            <a:ext cx="1063005" cy="1044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318548" y="2492896"/>
            <a:ext cx="4320480" cy="21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t</a:t>
            </a:r>
            <a:r>
              <a:rPr kumimoji="0" lang="en-I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hink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 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write/pair/share</a:t>
            </a:r>
            <a:endParaRPr kumimoji="0" lang="en-I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e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valuation of another student’s work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8864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Questions &amp; Answers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14" name="Content Placeholder 13" descr="note-pad-with-pen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814492" y="1988840"/>
            <a:ext cx="3096344" cy="282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12" descr="hourglass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566020" y="2348880"/>
            <a:ext cx="2327324" cy="232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526460" y="5085184"/>
            <a:ext cx="3816424" cy="21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s</a:t>
            </a:r>
            <a:r>
              <a:rPr kumimoji="0" lang="en-I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tudent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summary of another student’s answer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926060" y="5085184"/>
            <a:ext cx="2195734" cy="10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w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ait time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Cooperative Learning Exercises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6" name="Content Placeholder 5" descr="discussion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09836" y="2204864"/>
            <a:ext cx="4645025" cy="2541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 descr="debate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454452" y="2924944"/>
            <a:ext cx="4648200" cy="312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53852" y="5157192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E" sz="2400" dirty="0" smtClean="0"/>
              <a:t> panel discussions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0516" y="220486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E" sz="2400" dirty="0" smtClean="0"/>
              <a:t> debates</a:t>
            </a:r>
            <a:endParaRPr lang="en-IE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 descr="aa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844" y="-54768"/>
            <a:ext cx="10369152" cy="6912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9916" y="188640"/>
            <a:ext cx="9361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arkisim" pitchFamily="34" charset="-79"/>
                <a:cs typeface="Narkisim" pitchFamily="34" charset="-79"/>
              </a:rPr>
              <a:t>“Most of us know how to be taught, we haven’t learned how to learn”</a:t>
            </a:r>
            <a:endParaRPr lang="en-IE" sz="48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_point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796" y="0"/>
            <a:ext cx="6212689" cy="6128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7246540" y="1772816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5400" b="1" dirty="0" smtClean="0">
                <a:latin typeface="Narkisim" pitchFamily="34" charset="-79"/>
                <a:cs typeface="Narkisim" pitchFamily="34" charset="-79"/>
              </a:rPr>
              <a:t>What Type Of Learner Are You</a:t>
            </a:r>
            <a:r>
              <a:rPr lang="en-IE" sz="5400" b="1" dirty="0" smtClean="0"/>
              <a:t>?</a:t>
            </a:r>
            <a:endParaRPr lang="en-IE" sz="5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hen-your-girlfriend-calls-to-tell-you-her-problem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443810">
            <a:off x="8123276" y="1392635"/>
            <a:ext cx="4762500" cy="3067050"/>
          </a:xfrm>
          <a:prstGeom prst="rect">
            <a:avLst/>
          </a:prstGeom>
        </p:spPr>
      </p:pic>
      <p:sp>
        <p:nvSpPr>
          <p:cNvPr id="4" name="Explosion 1 3"/>
          <p:cNvSpPr/>
          <p:nvPr/>
        </p:nvSpPr>
        <p:spPr>
          <a:xfrm>
            <a:off x="3646140" y="0"/>
            <a:ext cx="4608512" cy="341176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420187">
            <a:off x="5060123" y="1122675"/>
            <a:ext cx="3201128" cy="1255146"/>
          </a:xfrm>
        </p:spPr>
        <p:txBody>
          <a:bodyPr>
            <a:normAutofit fontScale="90000"/>
          </a:bodyPr>
          <a:lstStyle/>
          <a:p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Personal </a:t>
            </a:r>
            <a:r>
              <a:rPr lang="en-IE" sz="5300" b="1" dirty="0" smtClean="0">
                <a:latin typeface="Narkisim" pitchFamily="34" charset="-79"/>
                <a:cs typeface="Narkisim" pitchFamily="34" charset="-79"/>
              </a:rPr>
              <a:t>Active</a:t>
            </a:r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 Learning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6" name="Picture 5" descr="self-assessmen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79039">
            <a:off x="-220262" y="1077416"/>
            <a:ext cx="3461370" cy="276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20202329">
            <a:off x="9285711" y="4629584"/>
            <a:ext cx="2728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 smtClean="0"/>
              <a:t>Active Listening!</a:t>
            </a:r>
            <a:endParaRPr lang="en-IE" sz="4400" dirty="0"/>
          </a:p>
        </p:txBody>
      </p:sp>
      <p:sp>
        <p:nvSpPr>
          <p:cNvPr id="11" name="TextBox 10"/>
          <p:cNvSpPr txBox="1"/>
          <p:nvPr/>
        </p:nvSpPr>
        <p:spPr>
          <a:xfrm rot="987481">
            <a:off x="9131" y="4057492"/>
            <a:ext cx="2736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dirty="0" smtClean="0"/>
              <a:t>Self Analysis!</a:t>
            </a:r>
            <a:endParaRPr lang="en-IE" sz="4400" dirty="0"/>
          </a:p>
        </p:txBody>
      </p:sp>
      <p:pic>
        <p:nvPicPr>
          <p:cNvPr id="10" name="Picture 9" descr="272045690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7746" y="3661592"/>
            <a:ext cx="5154898" cy="3396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032339">
            <a:off x="2967260" y="3546071"/>
            <a:ext cx="324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 smtClean="0"/>
              <a:t>Go Online!</a:t>
            </a:r>
            <a:endParaRPr lang="en-IE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397196">
            <a:off x="-1076180" y="4663910"/>
            <a:ext cx="428625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1884" y="18864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Learning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69876" y="1844824"/>
            <a:ext cx="4645153" cy="762000"/>
          </a:xfrm>
        </p:spPr>
        <p:txBody>
          <a:bodyPr>
            <a:normAutofit/>
          </a:bodyPr>
          <a:lstStyle/>
          <a:p>
            <a:pPr algn="ctr"/>
            <a:r>
              <a:rPr lang="en-IE" sz="3200" dirty="0" smtClean="0"/>
              <a:t>Passive Learning</a:t>
            </a:r>
            <a:endParaRPr lang="en-IE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Repeat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Reflect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Relying on others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Bored and tired</a:t>
            </a:r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6420" y="1844824"/>
            <a:ext cx="4645153" cy="762000"/>
          </a:xfrm>
        </p:spPr>
        <p:txBody>
          <a:bodyPr>
            <a:normAutofit/>
          </a:bodyPr>
          <a:lstStyle/>
          <a:p>
            <a:pPr algn="ctr"/>
            <a:r>
              <a:rPr lang="en-IE" sz="3200" dirty="0" smtClean="0"/>
              <a:t>Active Learning</a:t>
            </a:r>
            <a:endParaRPr lang="en-IE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Link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Self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Fully engaged</a:t>
            </a:r>
            <a:endParaRPr lang="en-IE" sz="2400" dirty="0"/>
          </a:p>
        </p:txBody>
      </p:sp>
      <p:pic>
        <p:nvPicPr>
          <p:cNvPr id="12" name="Picture 11" descr="active classroom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004504">
            <a:off x="8044481" y="4128048"/>
            <a:ext cx="5149698" cy="3137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260648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Role Of The Student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1884" y="1772816"/>
            <a:ext cx="4645153" cy="762000"/>
          </a:xfrm>
        </p:spPr>
        <p:txBody>
          <a:bodyPr>
            <a:normAutofit/>
          </a:bodyPr>
          <a:lstStyle/>
          <a:p>
            <a:pPr algn="ctr"/>
            <a:r>
              <a:rPr lang="en-IE" sz="3200" dirty="0" smtClean="0"/>
              <a:t>Passive Learner</a:t>
            </a:r>
            <a:endParaRPr lang="en-IE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701924" y="2636912"/>
            <a:ext cx="4645153" cy="3352800"/>
          </a:xfrm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Remember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Note-Taker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Absorb Knowledge</a:t>
            </a:r>
          </a:p>
          <a:p>
            <a:pPr marL="457200" indent="-457200">
              <a:buNone/>
            </a:pPr>
            <a:endParaRPr lang="en-IE" sz="2400" dirty="0" smtClean="0"/>
          </a:p>
          <a:p>
            <a:pPr marL="457200" indent="-457200">
              <a:buFont typeface="+mj-lt"/>
              <a:buAutoNum type="arabicPeriod"/>
            </a:pPr>
            <a:endParaRPr lang="en-IE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200" dirty="0" smtClean="0"/>
              <a:t>Active Learner</a:t>
            </a:r>
            <a:endParaRPr lang="en-IE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886500" y="2636912"/>
            <a:ext cx="4645153" cy="3352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Think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Discover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Construct Knowledge</a:t>
            </a:r>
          </a:p>
        </p:txBody>
      </p:sp>
      <p:pic>
        <p:nvPicPr>
          <p:cNvPr id="11" name="Picture 10" descr="note-taking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7650">
            <a:off x="-945712" y="3198474"/>
            <a:ext cx="2583405" cy="1609253"/>
          </a:xfrm>
          <a:prstGeom prst="rect">
            <a:avLst/>
          </a:prstGeom>
        </p:spPr>
      </p:pic>
      <p:pic>
        <p:nvPicPr>
          <p:cNvPr id="3" name="Picture 2" descr="woman-remembering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85001">
            <a:off x="-444846" y="828706"/>
            <a:ext cx="2122400" cy="1947302"/>
          </a:xfrm>
          <a:prstGeom prst="rect">
            <a:avLst/>
          </a:prstGeom>
        </p:spPr>
      </p:pic>
      <p:pic>
        <p:nvPicPr>
          <p:cNvPr id="12" name="Picture 11" descr="photo_verybig_102988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1">
            <a:off x="-639018" y="5445054"/>
            <a:ext cx="2599225" cy="1686878"/>
          </a:xfrm>
          <a:prstGeom prst="rect">
            <a:avLst/>
          </a:prstGeom>
        </p:spPr>
      </p:pic>
      <p:pic>
        <p:nvPicPr>
          <p:cNvPr id="10" name="Picture 9" descr="Class_Participation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9347">
            <a:off x="10519681" y="3677110"/>
            <a:ext cx="2627017" cy="2211840"/>
          </a:xfrm>
          <a:prstGeom prst="rect">
            <a:avLst/>
          </a:prstGeom>
        </p:spPr>
      </p:pic>
      <p:pic>
        <p:nvPicPr>
          <p:cNvPr id="9" name="Picture 8" descr="photodune-1239598-trying-to-remember-xs.jpe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0040" flipV="1">
            <a:off x="9679782" y="5451400"/>
            <a:ext cx="2482317" cy="1842286"/>
          </a:xfrm>
          <a:prstGeom prst="rect">
            <a:avLst/>
          </a:prstGeom>
        </p:spPr>
      </p:pic>
      <p:pic>
        <p:nvPicPr>
          <p:cNvPr id="13" name="Picture 12" descr="experience leaders-thumb-620x335.jpe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791">
            <a:off x="6625264" y="5595675"/>
            <a:ext cx="3294620" cy="164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6" y="620688"/>
            <a:ext cx="3779443" cy="1445890"/>
          </a:xfrm>
        </p:spPr>
        <p:txBody>
          <a:bodyPr>
            <a:noAutofit/>
          </a:bodyPr>
          <a:lstStyle/>
          <a:p>
            <a:r>
              <a:rPr lang="en-IE" sz="8000" dirty="0" smtClean="0">
                <a:latin typeface="Narkisim" pitchFamily="34" charset="-79"/>
                <a:cs typeface="Narkisim" pitchFamily="34" charset="-79"/>
              </a:rPr>
              <a:t>Smarties:</a:t>
            </a:r>
            <a:endParaRPr lang="en-IE" sz="8000" dirty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6340" y="836712"/>
            <a:ext cx="6172200" cy="51816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IE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IE" sz="4400" dirty="0" smtClean="0"/>
              <a:t> Ciaran Daly</a:t>
            </a:r>
          </a:p>
          <a:p>
            <a:pPr marL="742950" indent="-742950">
              <a:buFont typeface="+mj-lt"/>
              <a:buAutoNum type="arabicPeriod"/>
            </a:pPr>
            <a:r>
              <a:rPr lang="en-IE" sz="4400" dirty="0" smtClean="0"/>
              <a:t> Hajar Alzahrani</a:t>
            </a:r>
          </a:p>
          <a:p>
            <a:pPr marL="742950" indent="-742950">
              <a:buFont typeface="+mj-lt"/>
              <a:buAutoNum type="arabicPeriod"/>
            </a:pPr>
            <a:r>
              <a:rPr lang="en-IE" sz="4400" dirty="0" smtClean="0"/>
              <a:t> Juhaina Aljashmi</a:t>
            </a:r>
          </a:p>
          <a:p>
            <a:pPr marL="742950" indent="-742950">
              <a:buFont typeface="+mj-lt"/>
              <a:buAutoNum type="arabicPeriod"/>
            </a:pPr>
            <a:r>
              <a:rPr lang="en-IE" sz="4400" dirty="0" smtClean="0"/>
              <a:t> Saira Barlas</a:t>
            </a:r>
          </a:p>
          <a:p>
            <a:pPr marL="742950" indent="-742950">
              <a:buFont typeface="+mj-lt"/>
              <a:buAutoNum type="arabicPeriod"/>
            </a:pPr>
            <a:r>
              <a:rPr lang="en-IE" sz="4400" dirty="0" smtClean="0"/>
              <a:t> Bianca-Denise Lazar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260648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Role Of The Student</a:t>
            </a:r>
            <a:endParaRPr lang="en-IE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3852" y="1844824"/>
            <a:ext cx="4645153" cy="762000"/>
          </a:xfrm>
        </p:spPr>
        <p:txBody>
          <a:bodyPr>
            <a:normAutofit/>
          </a:bodyPr>
          <a:lstStyle/>
          <a:p>
            <a:pPr algn="ctr"/>
            <a:r>
              <a:rPr lang="en-IE" sz="3200" dirty="0" smtClean="0"/>
              <a:t>Passive Learner</a:t>
            </a:r>
            <a:endParaRPr lang="en-IE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IE" sz="2400" dirty="0" smtClean="0"/>
              <a:t>Lack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IE" sz="2400" dirty="0" smtClean="0"/>
              <a:t>Observe</a:t>
            </a:r>
            <a:endParaRPr lang="en-IE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22404" y="1844824"/>
            <a:ext cx="4645153" cy="762000"/>
          </a:xfrm>
        </p:spPr>
        <p:txBody>
          <a:bodyPr>
            <a:normAutofit/>
          </a:bodyPr>
          <a:lstStyle/>
          <a:p>
            <a:pPr algn="ctr"/>
            <a:r>
              <a:rPr lang="en-IE" sz="3200" dirty="0" smtClean="0"/>
              <a:t>Active Learner</a:t>
            </a:r>
            <a:endParaRPr lang="en-IE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E" sz="2400" dirty="0" smtClean="0"/>
              <a:t>Experience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IE" sz="2400" dirty="0" smtClean="0"/>
              <a:t>Participate</a:t>
            </a:r>
          </a:p>
          <a:p>
            <a:endParaRPr lang="en-IE" dirty="0"/>
          </a:p>
        </p:txBody>
      </p:sp>
      <p:pic>
        <p:nvPicPr>
          <p:cNvPr id="8" name="Picture 7" descr="DecisionDice-150x1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772" y="4797152"/>
            <a:ext cx="142875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information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956" y="4966584"/>
            <a:ext cx="1152128" cy="1162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bb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8108" y="5013176"/>
            <a:ext cx="1161489" cy="121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Hm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8268" y="5013176"/>
            <a:ext cx="1831974" cy="1271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people-talking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2524" y="4692246"/>
            <a:ext cx="2153326" cy="166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sharing-informa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2804" y="4869160"/>
            <a:ext cx="1790328" cy="13427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ndalf-i-have-no-memor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0036" y="1844824"/>
            <a:ext cx="7056784" cy="3965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9996" y="40466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Active Learning And Memory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“Remember, Remember ...”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4" name="Picture 3" descr="gab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884" y="1628800"/>
            <a:ext cx="3672408" cy="4232606"/>
          </a:xfrm>
          <a:prstGeom prst="rect">
            <a:avLst/>
          </a:prstGeom>
        </p:spPr>
      </p:pic>
      <p:pic>
        <p:nvPicPr>
          <p:cNvPr id="5" name="Picture 4" descr="vma-justin-bieber-gett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8588" y="1628800"/>
            <a:ext cx="2808312" cy="4413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0356" y="36450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 smtClean="0"/>
              <a:t>VS.</a:t>
            </a:r>
            <a:endParaRPr lang="en-IE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1804" y="2708920"/>
            <a:ext cx="669094" cy="223224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IE" sz="2400" b="1" dirty="0" smtClean="0"/>
              <a:t>Old</a:t>
            </a:r>
            <a:endParaRPr lang="en-IE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630916" y="2492896"/>
            <a:ext cx="669094" cy="2477889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IE" sz="2400" b="1" dirty="0" smtClean="0"/>
              <a:t>Young</a:t>
            </a:r>
            <a:endParaRPr lang="en-IE" sz="2400" b="1" dirty="0"/>
          </a:p>
        </p:txBody>
      </p:sp>
      <p:pic>
        <p:nvPicPr>
          <p:cNvPr id="9" name="Picture 8" descr="troph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2164" y="2097423"/>
            <a:ext cx="1656184" cy="2891751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6670476" y="1700808"/>
            <a:ext cx="4968552" cy="381642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 rot="19279210">
            <a:off x="6723182" y="2971334"/>
            <a:ext cx="504016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8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Narkisim" pitchFamily="34" charset="-79"/>
                <a:cs typeface="Narkisim" pitchFamily="34" charset="-79"/>
              </a:rPr>
              <a:t>SMASHED</a:t>
            </a:r>
            <a:endParaRPr lang="en-US" sz="88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2204" y="4509120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/>
              <a:t>Mr. Gable</a:t>
            </a:r>
            <a:endParaRPr lang="en-IE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1" grpId="2" animBg="1"/>
      <p:bldP spid="10" grpId="0"/>
      <p:bldP spid="12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892" y="332656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The Big Question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5820" y="1556792"/>
          <a:ext cx="10513168" cy="44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businessman-with-question-bag-on-head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8268" y="2202656"/>
            <a:ext cx="2592288" cy="2926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andalf_the_White_retur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7828" y="1700808"/>
            <a:ext cx="10111346" cy="4233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Vertical Scroll 15"/>
          <p:cNvSpPr/>
          <p:nvPr/>
        </p:nvSpPr>
        <p:spPr>
          <a:xfrm>
            <a:off x="3214092" y="2348880"/>
            <a:ext cx="2808312" cy="2232248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TextBox 16"/>
          <p:cNvSpPr txBox="1"/>
          <p:nvPr/>
        </p:nvSpPr>
        <p:spPr>
          <a:xfrm>
            <a:off x="3502124" y="2996952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Mental Transformation</a:t>
            </a:r>
          </a:p>
          <a:p>
            <a:pPr algn="ctr"/>
            <a:r>
              <a:rPr lang="en-IE" sz="2400" b="1" dirty="0" smtClean="0"/>
              <a:t>~</a:t>
            </a:r>
            <a:endParaRPr lang="en-IE" sz="2400" b="1" dirty="0"/>
          </a:p>
        </p:txBody>
      </p:sp>
      <p:pic>
        <p:nvPicPr>
          <p:cNvPr id="15" name="Picture 14" descr="gandalfgrey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812" y="1196752"/>
            <a:ext cx="10009112" cy="6706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Notched Right Arrow 8"/>
          <p:cNvSpPr/>
          <p:nvPr/>
        </p:nvSpPr>
        <p:spPr>
          <a:xfrm>
            <a:off x="3142084" y="2564904"/>
            <a:ext cx="2520280" cy="1440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0" name="Double Wave 9"/>
          <p:cNvSpPr/>
          <p:nvPr/>
        </p:nvSpPr>
        <p:spPr>
          <a:xfrm>
            <a:off x="6454452" y="1628800"/>
            <a:ext cx="2016224" cy="100811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Notched Right Arrow 10"/>
          <p:cNvSpPr/>
          <p:nvPr/>
        </p:nvSpPr>
        <p:spPr>
          <a:xfrm>
            <a:off x="8686700" y="2492896"/>
            <a:ext cx="2520280" cy="1440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3286100" y="2852936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Information In</a:t>
            </a:r>
            <a:endParaRPr lang="en-IE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6460" y="170080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Information Storage</a:t>
            </a:r>
            <a:endParaRPr lang="en-IE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8708" y="2780928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Information Recall</a:t>
            </a:r>
            <a:endParaRPr lang="en-IE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884" y="404664"/>
            <a:ext cx="9601200" cy="1143000"/>
          </a:xfrm>
        </p:spPr>
        <p:txBody>
          <a:bodyPr anchor="t"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3 Major Stages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5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6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yb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66820" y="0"/>
            <a:ext cx="3684818" cy="2074416"/>
          </a:xfrm>
          <a:prstGeom prst="rect">
            <a:avLst/>
          </a:prstGeom>
        </p:spPr>
      </p:pic>
      <p:pic>
        <p:nvPicPr>
          <p:cNvPr id="27" name="Picture 26" descr="tumblr_lyjguqdUHm1qlenpco1_4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86901" y="4077072"/>
            <a:ext cx="2018158" cy="2780927"/>
          </a:xfrm>
          <a:prstGeom prst="rect">
            <a:avLst/>
          </a:prstGeom>
        </p:spPr>
      </p:pic>
      <p:pic>
        <p:nvPicPr>
          <p:cNvPr id="26" name="Picture 25" descr="Mr.-Be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40774" y="1556792"/>
            <a:ext cx="4302973" cy="2940943"/>
          </a:xfrm>
          <a:prstGeom prst="rect">
            <a:avLst/>
          </a:prstGeom>
        </p:spPr>
      </p:pic>
      <p:pic>
        <p:nvPicPr>
          <p:cNvPr id="25" name="Picture 24" descr="rubik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629916" cy="1629916"/>
          </a:xfrm>
          <a:prstGeom prst="rect">
            <a:avLst/>
          </a:prstGeom>
        </p:spPr>
      </p:pic>
      <p:pic>
        <p:nvPicPr>
          <p:cNvPr id="24" name="Picture 23" descr="hGi95HioLpf5p9bpZgDUHt6eo1_50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4300" y="4480560"/>
            <a:ext cx="4572000" cy="2377440"/>
          </a:xfrm>
          <a:prstGeom prst="rect">
            <a:avLst/>
          </a:prstGeom>
        </p:spPr>
      </p:pic>
      <p:pic>
        <p:nvPicPr>
          <p:cNvPr id="19" name="Picture 18" descr="hand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9916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395377">
            <a:off x="693812" y="3356992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Memory Aids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 rot="18494178">
            <a:off x="5942146" y="762709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000" b="1" dirty="0" smtClean="0"/>
              <a:t>Mnemonics</a:t>
            </a:r>
            <a:endParaRPr lang="en-IE" sz="3000" b="1" dirty="0"/>
          </a:p>
        </p:txBody>
      </p:sp>
      <p:sp>
        <p:nvSpPr>
          <p:cNvPr id="22" name="TextBox 21"/>
          <p:cNvSpPr txBox="1"/>
          <p:nvPr/>
        </p:nvSpPr>
        <p:spPr>
          <a:xfrm rot="18879639">
            <a:off x="6935118" y="1515846"/>
            <a:ext cx="2232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000" b="1" dirty="0" smtClean="0"/>
              <a:t>Explaining</a:t>
            </a:r>
            <a:endParaRPr lang="en-IE" sz="3000" b="1" dirty="0"/>
          </a:p>
        </p:txBody>
      </p:sp>
      <p:sp>
        <p:nvSpPr>
          <p:cNvPr id="23" name="TextBox 22"/>
          <p:cNvSpPr txBox="1"/>
          <p:nvPr/>
        </p:nvSpPr>
        <p:spPr>
          <a:xfrm rot="19163535">
            <a:off x="7631901" y="2382835"/>
            <a:ext cx="1872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000" b="1" dirty="0" smtClean="0"/>
              <a:t>Meaning</a:t>
            </a:r>
            <a:endParaRPr lang="en-IE" sz="3000" b="1" dirty="0"/>
          </a:p>
        </p:txBody>
      </p:sp>
      <p:pic>
        <p:nvPicPr>
          <p:cNvPr id="28" name="Picture 27" descr="mindshift-brain-puzzl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4932" y="1988840"/>
            <a:ext cx="1572472" cy="234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rtall.GIF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4132" y="0"/>
            <a:ext cx="940303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ortall.GIF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7868" y="0"/>
            <a:ext cx="940303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ortall.GIF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178396" y="0"/>
            <a:ext cx="940303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89956" y="2708920"/>
          <a:ext cx="8125884" cy="331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/>
                <a:gridCol w="4062942"/>
              </a:tblGrid>
              <a:tr h="990110">
                <a:tc>
                  <a:txBody>
                    <a:bodyPr/>
                    <a:lstStyle/>
                    <a:p>
                      <a:pPr algn="ctr"/>
                      <a:r>
                        <a:rPr lang="en-IE" sz="4000" dirty="0" smtClean="0"/>
                        <a:t>Memory</a:t>
                      </a:r>
                      <a:endParaRPr lang="en-I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4000" dirty="0" smtClean="0"/>
                        <a:t>Active Learning</a:t>
                      </a:r>
                    </a:p>
                  </a:txBody>
                  <a:tcPr/>
                </a:tc>
              </a:tr>
              <a:tr h="774086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Information In</a:t>
                      </a:r>
                      <a:endParaRPr lang="en-I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Attend To</a:t>
                      </a:r>
                      <a:r>
                        <a:rPr lang="en-IE" sz="3200" baseline="0" dirty="0" smtClean="0"/>
                        <a:t> I</a:t>
                      </a:r>
                      <a:r>
                        <a:rPr lang="en-IE" sz="3200" dirty="0" smtClean="0"/>
                        <a:t>t</a:t>
                      </a:r>
                    </a:p>
                  </a:txBody>
                  <a:tcPr/>
                </a:tc>
              </a:tr>
              <a:tr h="774086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Information Storage</a:t>
                      </a:r>
                      <a:endParaRPr lang="en-I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Store</a:t>
                      </a:r>
                      <a:r>
                        <a:rPr lang="en-IE" sz="3200" baseline="0" dirty="0" smtClean="0"/>
                        <a:t> It</a:t>
                      </a:r>
                      <a:endParaRPr lang="en-IE" sz="3200" dirty="0" smtClean="0"/>
                    </a:p>
                  </a:txBody>
                  <a:tcPr anchor="ctr"/>
                </a:tc>
              </a:tr>
              <a:tr h="774086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Information</a:t>
                      </a:r>
                      <a:r>
                        <a:rPr lang="en-IE" sz="3200" baseline="0" dirty="0" smtClean="0"/>
                        <a:t> Recall</a:t>
                      </a:r>
                      <a:endParaRPr lang="en-I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Retrieve</a:t>
                      </a:r>
                      <a:r>
                        <a:rPr lang="en-IE" sz="3200" baseline="0" dirty="0" smtClean="0"/>
                        <a:t> It</a:t>
                      </a:r>
                      <a:endParaRPr lang="en-IE" sz="3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94012" y="404664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b="1" dirty="0" smtClean="0"/>
              <a:t>Memory + Active Learning Combo</a:t>
            </a:r>
            <a:endParaRPr lang="en-IE" sz="4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9956" y="2708920"/>
          <a:ext cx="812588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58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4000" dirty="0" smtClean="0"/>
                        <a:t>Active Learning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smtClean="0"/>
                        <a:t>Attend To</a:t>
                      </a:r>
                      <a:r>
                        <a:rPr lang="en-IE" sz="3200" baseline="0" dirty="0" smtClean="0"/>
                        <a:t> It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baseline="0" dirty="0" smtClean="0"/>
                        <a:t>Store it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baseline="0" dirty="0" smtClean="0"/>
                        <a:t>Retrieve It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7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ghw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88" y="-56352"/>
            <a:ext cx="11062964" cy="691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53852" y="836712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5400" b="1" dirty="0" smtClean="0">
                <a:solidFill>
                  <a:schemeClr val="bg1"/>
                </a:solidFill>
                <a:latin typeface="Narkisim" pitchFamily="34" charset="-79"/>
                <a:cs typeface="Narkisim" pitchFamily="34" charset="-79"/>
              </a:rPr>
              <a:t>Active Learning, The Highway</a:t>
            </a:r>
            <a:endParaRPr lang="en-IE" sz="5400" b="1" dirty="0">
              <a:solidFill>
                <a:schemeClr val="bg1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6" name="Picture 5" descr="2322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852" y="1700808"/>
            <a:ext cx="8712968" cy="5157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9956" y="2420888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be organised</a:t>
            </a:r>
            <a:endParaRPr lang="en-IE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989956" y="306896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time on task</a:t>
            </a:r>
            <a:endParaRPr lang="en-IE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061964" y="3717032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study groups</a:t>
            </a:r>
            <a:endParaRPr lang="en-IE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061964" y="436510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self criticise</a:t>
            </a:r>
            <a:endParaRPr lang="en-IE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061964" y="501317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know your learning style</a:t>
            </a:r>
            <a:endParaRPr lang="en-IE" sz="3200" dirty="0"/>
          </a:p>
        </p:txBody>
      </p:sp>
      <p:pic>
        <p:nvPicPr>
          <p:cNvPr id="12" name="Picture 11" descr="A+  - Copy_full.jpe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422548">
            <a:off x="6421767" y="2573362"/>
            <a:ext cx="1338585" cy="15963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1964" y="5589240"/>
            <a:ext cx="7632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i</a:t>
            </a:r>
            <a:r>
              <a:rPr lang="ro-RO" sz="3200" dirty="0" smtClean="0"/>
              <a:t>ndependence </a:t>
            </a:r>
            <a:r>
              <a:rPr lang="en-IE" sz="3200" dirty="0" smtClean="0"/>
              <a:t>&amp;</a:t>
            </a:r>
            <a:r>
              <a:rPr lang="ro-RO" sz="3200" dirty="0" smtClean="0"/>
              <a:t> self</a:t>
            </a:r>
            <a:r>
              <a:rPr lang="en-IE" sz="3200" dirty="0" smtClean="0"/>
              <a:t> </a:t>
            </a:r>
            <a:r>
              <a:rPr lang="ro-RO" sz="3200" dirty="0" smtClean="0"/>
              <a:t>reliance as a</a:t>
            </a:r>
            <a:r>
              <a:rPr lang="en-IE" sz="3200" dirty="0" smtClean="0"/>
              <a:t> student</a:t>
            </a:r>
          </a:p>
          <a:p>
            <a:endParaRPr lang="en-IE" dirty="0"/>
          </a:p>
        </p:txBody>
      </p:sp>
      <p:sp>
        <p:nvSpPr>
          <p:cNvPr id="15" name="Flowchart: Connector 14"/>
          <p:cNvSpPr/>
          <p:nvPr/>
        </p:nvSpPr>
        <p:spPr>
          <a:xfrm>
            <a:off x="1629916" y="4581128"/>
            <a:ext cx="144016" cy="144016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Flowchart: Connector 15"/>
          <p:cNvSpPr/>
          <p:nvPr/>
        </p:nvSpPr>
        <p:spPr>
          <a:xfrm>
            <a:off x="1629916" y="3933056"/>
            <a:ext cx="144016" cy="144016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Flowchart: Connector 16"/>
          <p:cNvSpPr/>
          <p:nvPr/>
        </p:nvSpPr>
        <p:spPr>
          <a:xfrm>
            <a:off x="1629916" y="3284984"/>
            <a:ext cx="144016" cy="144016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Flowchart: Connector 17"/>
          <p:cNvSpPr/>
          <p:nvPr/>
        </p:nvSpPr>
        <p:spPr>
          <a:xfrm>
            <a:off x="1629916" y="2636912"/>
            <a:ext cx="144016" cy="144016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Flowchart: Connector 18"/>
          <p:cNvSpPr/>
          <p:nvPr/>
        </p:nvSpPr>
        <p:spPr>
          <a:xfrm>
            <a:off x="1629916" y="5805264"/>
            <a:ext cx="144016" cy="144016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Flowchart: Connector 19"/>
          <p:cNvSpPr/>
          <p:nvPr/>
        </p:nvSpPr>
        <p:spPr>
          <a:xfrm>
            <a:off x="1629916" y="5229200"/>
            <a:ext cx="144016" cy="144016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40"/>
                            </p:stCondLst>
                            <p:childTnLst>
                              <p:par>
                                <p:cTn id="7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exam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918509">
            <a:off x="11132214" y="520018"/>
            <a:ext cx="1337389" cy="93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johnny-mnemonic.jpe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2204" y="3068960"/>
            <a:ext cx="2376264" cy="178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business_strategies.jpg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73156">
            <a:off x="6113002" y="2285981"/>
            <a:ext cx="1695450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stock-footage-question-mark-grunge-looping-animated-background.jpg"/>
          <p:cNvPicPr>
            <a:picLocks noChangeAspect="1"/>
          </p:cNvPicPr>
          <p:nvPr/>
        </p:nvPicPr>
        <p:blipFill>
          <a:blip r:embed="rId7" cstate="print">
            <a:lum bright="20000"/>
          </a:blip>
          <a:stretch>
            <a:fillRect/>
          </a:stretch>
        </p:blipFill>
        <p:spPr>
          <a:xfrm rot="19834702">
            <a:off x="3762382" y="1633988"/>
            <a:ext cx="3470253" cy="197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rticle-new_ehow_images_a05_0n_3p_active-learning-games-kids-800x800.jp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17030">
            <a:off x="2669859" y="3261470"/>
            <a:ext cx="2036624" cy="2715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comp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720903">
            <a:off x="2268662" y="-1277921"/>
            <a:ext cx="6324600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GiuseppeMastromatteo20.jpg"/>
          <p:cNvPicPr>
            <a:picLocks noChangeAspect="1"/>
          </p:cNvPicPr>
          <p:nvPr/>
        </p:nvPicPr>
        <p:blipFill>
          <a:blip r:embed="rId11" cstate="print">
            <a:lum brigh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29732">
            <a:off x="1389098" y="1442346"/>
            <a:ext cx="3358867" cy="239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6a00d8341c03bb53ef0120a89e2bc7970b-800wi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20154243">
            <a:off x="2878088" y="4663875"/>
            <a:ext cx="4171721" cy="2771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einstein-thumb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9895714">
            <a:off x="10171997" y="4626265"/>
            <a:ext cx="2686050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Learning_Tree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972844">
            <a:off x="8470519" y="-1248610"/>
            <a:ext cx="3074528" cy="408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speech1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9981172">
            <a:off x="8308711" y="2063933"/>
            <a:ext cx="48577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sunset6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20014486">
            <a:off x="6206096" y="4044739"/>
            <a:ext cx="4039096" cy="403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s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1545202">
            <a:off x="-442115" y="4711225"/>
            <a:ext cx="3657600" cy="3230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cs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19996985">
            <a:off x="-600310" y="3116967"/>
            <a:ext cx="3767553" cy="2825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Empty-Classroom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20336087">
            <a:off x="-931822" y="-428882"/>
            <a:ext cx="3654148" cy="3654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ear_large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1945164">
            <a:off x="654049" y="3107398"/>
            <a:ext cx="2126010" cy="1275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chess-strat.jpg"/>
          <p:cNvPicPr>
            <a:picLocks noChangeAspect="1"/>
          </p:cNvPicPr>
          <p:nvPr/>
        </p:nvPicPr>
        <p:blipFill>
          <a:blip r:embed="rId22" cstate="print">
            <a:lum bright="10000"/>
          </a:blip>
          <a:stretch>
            <a:fillRect/>
          </a:stretch>
        </p:blipFill>
        <p:spPr>
          <a:xfrm>
            <a:off x="7246540" y="1772816"/>
            <a:ext cx="2189480" cy="14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mr-bean-updatec.com.jpg"/>
          <p:cNvPicPr>
            <a:picLocks noChangeAspect="1"/>
          </p:cNvPicPr>
          <p:nvPr/>
        </p:nvPicPr>
        <p:blipFill>
          <a:blip r:embed="rId23" cstate="print">
            <a:extLst/>
          </a:blip>
          <a:stretch>
            <a:fillRect/>
          </a:stretch>
        </p:blipFill>
        <p:spPr>
          <a:xfrm rot="20389326">
            <a:off x="6991058" y="2648616"/>
            <a:ext cx="4392488" cy="29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2780928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5400" b="1" dirty="0" smtClean="0">
                <a:ln w="17780" cmpd="sng">
                  <a:solidFill>
                    <a:schemeClr val="accent1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Narkisim" pitchFamily="34" charset="-79"/>
                <a:cs typeface="Narkisim" pitchFamily="34" charset="-79"/>
              </a:rPr>
              <a:t>What Really Matters?</a:t>
            </a:r>
            <a:endParaRPr lang="en-IE" sz="5400" b="1" dirty="0">
              <a:ln w="17780" cmpd="sng">
                <a:solidFill>
                  <a:schemeClr val="accent1"/>
                </a:solidFill>
                <a:prstDash val="solid"/>
                <a:miter lim="800000"/>
              </a:ln>
              <a:effectLst>
                <a:outerShdw blurRad="50800" algn="tl" rotWithShape="0">
                  <a:srgbClr val="000000"/>
                </a:outerShdw>
              </a:effectLst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24" name="Picture 23" descr="motivation_text_art__by_daaang-d4mmj0z.jp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633197">
            <a:off x="7265927" y="5480273"/>
            <a:ext cx="3724616" cy="212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Group_of_happy_business_people.jp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206890">
            <a:off x="890955" y="79251"/>
            <a:ext cx="2690937" cy="184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4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9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4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9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4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9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4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9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4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9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4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9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4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950"/>
                            </p:stCondLst>
                            <p:childTnLst>
                              <p:par>
                                <p:cTn id="94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tive-child-when-your-love-is-safe-classixx-remix-300x192.jpg"/>
          <p:cNvPicPr>
            <a:picLocks noChangeAspect="1"/>
          </p:cNvPicPr>
          <p:nvPr/>
        </p:nvPicPr>
        <p:blipFill>
          <a:blip r:embed="rId2" cstate="print">
            <a:lum contrast="20000"/>
          </a:blip>
          <a:stretch>
            <a:fillRect/>
          </a:stretch>
        </p:blipFill>
        <p:spPr>
          <a:xfrm>
            <a:off x="4294212" y="836712"/>
            <a:ext cx="6696744" cy="4285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Conclusion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334344"/>
            <a:ext cx="9601200" cy="4191000"/>
          </a:xfrm>
        </p:spPr>
        <p:txBody>
          <a:bodyPr>
            <a:normAutofit/>
          </a:bodyPr>
          <a:lstStyle/>
          <a:p>
            <a:pPr algn="ctr"/>
            <a:r>
              <a:rPr lang="en-IE" sz="3200" dirty="0" smtClean="0"/>
              <a:t>incredibly effective</a:t>
            </a:r>
          </a:p>
          <a:p>
            <a:pPr algn="ctr"/>
            <a:r>
              <a:rPr lang="en-IE" sz="3200" dirty="0" smtClean="0"/>
              <a:t>very Interesting</a:t>
            </a:r>
          </a:p>
          <a:p>
            <a:pPr algn="ctr"/>
            <a:r>
              <a:rPr lang="en-IE" sz="3200" dirty="0" smtClean="0"/>
              <a:t>more fun</a:t>
            </a:r>
            <a:endParaRPr lang="en-IE" sz="3200" dirty="0"/>
          </a:p>
        </p:txBody>
      </p:sp>
      <p:pic>
        <p:nvPicPr>
          <p:cNvPr id="8" name="Picture 7" descr="aaaa.gif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-2905125" y="1725613"/>
            <a:ext cx="9172575" cy="336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2412" y="404664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/>
              <a:t>Outline</a:t>
            </a:r>
            <a:endParaRPr lang="en-IE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276872"/>
            <a:ext cx="9601200" cy="4191000"/>
          </a:xfrm>
        </p:spPr>
        <p:txBody>
          <a:bodyPr>
            <a:normAutofit/>
          </a:bodyPr>
          <a:lstStyle/>
          <a:p>
            <a:r>
              <a:rPr lang="en-IE" sz="3200" dirty="0" smtClean="0"/>
              <a:t>the art of active learning</a:t>
            </a:r>
          </a:p>
          <a:p>
            <a:r>
              <a:rPr lang="en-IE" sz="3200" dirty="0" smtClean="0"/>
              <a:t> memory</a:t>
            </a:r>
          </a:p>
          <a:p>
            <a:r>
              <a:rPr lang="en-IE" sz="3200" dirty="0" smtClean="0"/>
              <a:t> study tips and tricks</a:t>
            </a:r>
          </a:p>
          <a:p>
            <a:r>
              <a:rPr lang="en-IE" sz="3200" dirty="0" smtClean="0"/>
              <a:t> exercise to blend it all</a:t>
            </a:r>
          </a:p>
        </p:txBody>
      </p:sp>
      <p:pic>
        <p:nvPicPr>
          <p:cNvPr id="4" name="Picture 3" descr="the-art-of-learning-guit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8588" y="1340768"/>
            <a:ext cx="4726261" cy="4796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nk_sticky_no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796" y="1916832"/>
            <a:ext cx="3190536" cy="30864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003243">
            <a:off x="1053852" y="2252192"/>
            <a:ext cx="2016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 smtClean="0"/>
              <a:t>Activity</a:t>
            </a:r>
          </a:p>
          <a:p>
            <a:pPr algn="ctr"/>
            <a:r>
              <a:rPr lang="en-IE" sz="2800" b="1" dirty="0" smtClean="0"/>
              <a:t>+</a:t>
            </a:r>
          </a:p>
          <a:p>
            <a:pPr algn="ctr"/>
            <a:r>
              <a:rPr lang="en-IE" sz="2800" b="1" dirty="0" smtClean="0"/>
              <a:t>Learning</a:t>
            </a:r>
          </a:p>
          <a:p>
            <a:pPr algn="ctr"/>
            <a:r>
              <a:rPr lang="en-IE" sz="2800" b="1" dirty="0" smtClean="0"/>
              <a:t>= </a:t>
            </a:r>
          </a:p>
          <a:p>
            <a:pPr algn="ctr"/>
            <a:r>
              <a:rPr lang="en-IE" sz="2800" b="1" dirty="0" smtClean="0"/>
              <a:t>Success</a:t>
            </a:r>
          </a:p>
        </p:txBody>
      </p:sp>
      <p:pic>
        <p:nvPicPr>
          <p:cNvPr id="7" name="Picture Placeholder 6" descr="graduation-hats1.jpg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6152" b="6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0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7948" y="188640"/>
            <a:ext cx="8496944" cy="6372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268760"/>
            <a:ext cx="9601200" cy="4191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sz="8000" dirty="0" smtClean="0">
                <a:latin typeface="Narkisim" pitchFamily="34" charset="-79"/>
                <a:cs typeface="Narkisim" pitchFamily="34" charset="-79"/>
              </a:rPr>
              <a:t>Active Learning: Become Part Of The Action!</a:t>
            </a:r>
            <a:endParaRPr lang="en-IE" sz="8000" dirty="0"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10" name="Picture 9" descr="Ninja_vs_Pirate_by_CookiemagiK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4292" y="4869160"/>
            <a:ext cx="1902004" cy="1470883"/>
          </a:xfrm>
          <a:prstGeom prst="rect">
            <a:avLst/>
          </a:prstGeom>
        </p:spPr>
      </p:pic>
      <p:pic>
        <p:nvPicPr>
          <p:cNvPr id="6" name="Picture 5" descr="Film-Ree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021270" y="654270"/>
            <a:ext cx="7883691" cy="5080223"/>
          </a:xfrm>
          <a:prstGeom prst="rect">
            <a:avLst/>
          </a:prstGeom>
        </p:spPr>
      </p:pic>
      <p:pic>
        <p:nvPicPr>
          <p:cNvPr id="11" name="Picture 10" descr="Film-Ree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5748482" y="654270"/>
            <a:ext cx="7883691" cy="50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e93072a-ac59-4a54-a9d7-50ed957d5bf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0316" y="188640"/>
            <a:ext cx="7246541" cy="632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92078.image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304542">
            <a:off x="-944208" y="-519609"/>
            <a:ext cx="5095875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e4325e5695b8e9daa7584d030a09a3d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8723786">
            <a:off x="-446892" y="449526"/>
            <a:ext cx="4546582" cy="3409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writing-to-reach-you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909303">
            <a:off x="-286114" y="1619199"/>
            <a:ext cx="4813829" cy="3610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motiva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558376">
            <a:off x="-162374" y="1856863"/>
            <a:ext cx="4421544" cy="314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TT-Adds-Event-Threat-Analysis-and-Device-Management-to-Managed-Security-Service-Offering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781787">
            <a:off x="81123" y="2851325"/>
            <a:ext cx="3627456" cy="3921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 descr="thumbs-up-borat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0959491">
            <a:off x="549796" y="3292399"/>
            <a:ext cx="2880320" cy="356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5230316" y="692696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b="1" dirty="0" smtClean="0">
                <a:solidFill>
                  <a:srgbClr val="FF0000"/>
                </a:solidFill>
              </a:rPr>
              <a:t>Ideal Recipe!</a:t>
            </a:r>
            <a:endParaRPr lang="en-IE" sz="4800" b="1" dirty="0">
              <a:solidFill>
                <a:srgbClr val="FF0000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5878388" y="1772816"/>
            <a:ext cx="3851918" cy="41910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We learn by doing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We make our own meaning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We are at the centre of the learning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We feel driven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We feel secure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 smtClean="0"/>
              <a:t>We develop a positive attitude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"/>
                            </p:stCondLst>
                            <p:childTnLst>
                              <p:par>
                                <p:cTn id="79" presetID="27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0" dur="250" autoRev="1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lkBo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0036" y="404664"/>
            <a:ext cx="6972267" cy="522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8108" y="1268760"/>
            <a:ext cx="5832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dirty="0" smtClean="0">
                <a:solidFill>
                  <a:schemeClr val="bg1"/>
                </a:solidFill>
              </a:rPr>
              <a:t>Students learn best what they teach.</a:t>
            </a:r>
            <a:endParaRPr lang="en-IE" sz="4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6140" y="3645024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600" b="1" dirty="0" smtClean="0">
                <a:solidFill>
                  <a:schemeClr val="bg1"/>
                </a:solidFill>
              </a:rPr>
              <a:t>Importance?</a:t>
            </a:r>
            <a:endParaRPr lang="en-I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terBehindB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37037" y="692696"/>
            <a:ext cx="5474073" cy="5338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BusterBehindB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1788" y="692696"/>
            <a:ext cx="5474073" cy="5338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58108" y="908720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800" b="1" dirty="0" smtClean="0">
                <a:latin typeface="Narkisim" pitchFamily="34" charset="-79"/>
                <a:cs typeface="Narkisim" pitchFamily="34" charset="-79"/>
              </a:rPr>
              <a:t>The Barriers</a:t>
            </a:r>
            <a:endParaRPr lang="en-IE" sz="4800" b="1" dirty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34172" y="2204864"/>
            <a:ext cx="4248472" cy="4191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c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lass time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p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reparation time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nerve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introduce active learning to 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large 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E" sz="2400" dirty="0" smtClean="0"/>
              <a:t>enough</a:t>
            </a:r>
            <a:r>
              <a:rPr kumimoji="0" lang="en-I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knowledge</a:t>
            </a: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901724121"/>
              </p:ext>
            </p:extLst>
          </p:nvPr>
        </p:nvGraphicFramePr>
        <p:xfrm>
          <a:off x="189755" y="188640"/>
          <a:ext cx="11999069" cy="640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29376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pped_Paper_PSD_Graphic_Preview_Sm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88" y="467891"/>
            <a:ext cx="11377264" cy="5193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502124" y="2060848"/>
            <a:ext cx="7200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i="1" dirty="0" smtClean="0">
                <a:solidFill>
                  <a:schemeClr val="bg1"/>
                </a:solidFill>
              </a:rPr>
              <a:t>“Tell </a:t>
            </a:r>
            <a:r>
              <a:rPr lang="en-IE" sz="2400" b="1" i="1" dirty="0" smtClean="0">
                <a:solidFill>
                  <a:schemeClr val="bg1"/>
                </a:solidFill>
              </a:rPr>
              <a:t>me and I’ll forget,</a:t>
            </a:r>
            <a:endParaRPr lang="en-IE" sz="2400" b="1" i="1" dirty="0" smtClean="0">
              <a:solidFill>
                <a:schemeClr val="bg1"/>
              </a:solidFill>
            </a:endParaRPr>
          </a:p>
          <a:p>
            <a:endParaRPr lang="en-IE" sz="2400" b="1" i="1" dirty="0" smtClean="0">
              <a:solidFill>
                <a:schemeClr val="bg1"/>
              </a:solidFill>
            </a:endParaRPr>
          </a:p>
          <a:p>
            <a:r>
              <a:rPr lang="en-IE" sz="2400" b="1" i="1" dirty="0" smtClean="0">
                <a:solidFill>
                  <a:schemeClr val="bg1"/>
                </a:solidFill>
              </a:rPr>
              <a:t>	Show me and </a:t>
            </a:r>
            <a:r>
              <a:rPr lang="en-IE" sz="2400" b="1" i="1" dirty="0" smtClean="0">
                <a:solidFill>
                  <a:schemeClr val="bg1"/>
                </a:solidFill>
              </a:rPr>
              <a:t>I may remember,</a:t>
            </a:r>
            <a:endParaRPr lang="en-IE" sz="2400" b="1" i="1" dirty="0" smtClean="0">
              <a:solidFill>
                <a:schemeClr val="bg1"/>
              </a:solidFill>
            </a:endParaRPr>
          </a:p>
          <a:p>
            <a:endParaRPr lang="en-IE" sz="2400" b="1" i="1" dirty="0" smtClean="0">
              <a:solidFill>
                <a:schemeClr val="bg1"/>
              </a:solidFill>
            </a:endParaRPr>
          </a:p>
          <a:p>
            <a:r>
              <a:rPr lang="en-IE" sz="2400" b="1" i="1" dirty="0" smtClean="0">
                <a:solidFill>
                  <a:schemeClr val="bg1"/>
                </a:solidFill>
              </a:rPr>
              <a:t>		Involve me and </a:t>
            </a:r>
            <a:r>
              <a:rPr lang="en-IE" sz="2400" b="1" i="1" dirty="0" smtClean="0">
                <a:solidFill>
                  <a:schemeClr val="bg1"/>
                </a:solidFill>
              </a:rPr>
              <a:t>I’ll </a:t>
            </a:r>
            <a:r>
              <a:rPr lang="en-IE" sz="2400" b="1" i="1" dirty="0" smtClean="0">
                <a:solidFill>
                  <a:schemeClr val="bg1"/>
                </a:solidFill>
              </a:rPr>
              <a:t>understand</a:t>
            </a:r>
            <a:r>
              <a:rPr lang="en-IE" sz="2400" i="1" dirty="0" smtClean="0">
                <a:solidFill>
                  <a:schemeClr val="bg1"/>
                </a:solidFill>
              </a:rPr>
              <a:t>”</a:t>
            </a:r>
          </a:p>
          <a:p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6526460" y="486916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 smtClean="0"/>
              <a:t>--- Chinese proverb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23776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</Template>
  <TotalTime>0</TotalTime>
  <Words>390</Words>
  <Application>Microsoft Office PowerPoint</Application>
  <PresentationFormat>Custom</PresentationFormat>
  <Paragraphs>149</Paragraphs>
  <Slides>31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AL</vt:lpstr>
      <vt:lpstr>PowerPoint Presentation</vt:lpstr>
      <vt:lpstr>Smarties: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Individual Activities</vt:lpstr>
      <vt:lpstr>Paired Activities</vt:lpstr>
      <vt:lpstr>Questions &amp; Answers</vt:lpstr>
      <vt:lpstr>Cooperative Learning Exercises</vt:lpstr>
      <vt:lpstr>PowerPoint Presentation</vt:lpstr>
      <vt:lpstr>PowerPoint Presentation</vt:lpstr>
      <vt:lpstr>Personal Active Learning</vt:lpstr>
      <vt:lpstr>Learning</vt:lpstr>
      <vt:lpstr>Role Of The Student</vt:lpstr>
      <vt:lpstr>Role Of The Student</vt:lpstr>
      <vt:lpstr>PowerPoint Presentation</vt:lpstr>
      <vt:lpstr>“Remember, Remember ...”</vt:lpstr>
      <vt:lpstr>The Big Question</vt:lpstr>
      <vt:lpstr>3 Major Stages</vt:lpstr>
      <vt:lpstr>Memory Aids</vt:lpstr>
      <vt:lpstr>PowerPoint Presentation</vt:lpstr>
      <vt:lpstr>PowerPoint Presentation</vt:lpstr>
      <vt:lpstr>What Really Matters?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</dc:creator>
  <cp:lastModifiedBy/>
  <cp:revision>1</cp:revision>
  <dcterms:created xsi:type="dcterms:W3CDTF">2012-10-21T11:24:45Z</dcterms:created>
  <dcterms:modified xsi:type="dcterms:W3CDTF">2012-11-03T16:21:42Z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